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57C1DF-C89D-4C38-928F-402A40652CC1}" type="datetimeFigureOut">
              <a:rPr lang="en-GB" smtClean="0"/>
              <a:t>23/12/2011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B5A717E-696F-4DCC-94AB-ECA9C323E828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Organization of Paragraphs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Basic Organization :</a:t>
            </a:r>
          </a:p>
          <a:p>
            <a:pPr lvl="1"/>
            <a:r>
              <a:rPr lang="en-GB" dirty="0" smtClean="0"/>
              <a:t>The Topic Sentence</a:t>
            </a:r>
          </a:p>
          <a:p>
            <a:pPr lvl="2"/>
            <a:r>
              <a:rPr lang="en-GB" dirty="0" smtClean="0"/>
              <a:t>States the main idea of the paragraph</a:t>
            </a:r>
          </a:p>
          <a:p>
            <a:pPr lvl="2"/>
            <a:r>
              <a:rPr lang="en-GB" dirty="0" smtClean="0"/>
              <a:t>A good topic sentence has two parts : </a:t>
            </a:r>
            <a:r>
              <a:rPr lang="en-GB" b="1" dirty="0" smtClean="0"/>
              <a:t>the topic </a:t>
            </a:r>
            <a:r>
              <a:rPr lang="en-GB" dirty="0" smtClean="0"/>
              <a:t>and the </a:t>
            </a:r>
            <a:r>
              <a:rPr lang="en-GB" b="1" dirty="0" smtClean="0"/>
              <a:t>controlling idea.</a:t>
            </a:r>
          </a:p>
          <a:p>
            <a:pPr lvl="3"/>
            <a:r>
              <a:rPr lang="en-GB" dirty="0" smtClean="0"/>
              <a:t>Examples:</a:t>
            </a:r>
          </a:p>
          <a:p>
            <a:pPr lvl="3"/>
            <a:r>
              <a:rPr lang="en-GB" u="sng" dirty="0" smtClean="0"/>
              <a:t>Driving on freeways </a:t>
            </a:r>
            <a:r>
              <a:rPr lang="en-GB" dirty="0" smtClean="0"/>
              <a:t>(Topic) requires </a:t>
            </a:r>
            <a:r>
              <a:rPr lang="en-GB" u="sng" dirty="0" smtClean="0"/>
              <a:t>skill and alertness. </a:t>
            </a:r>
            <a:r>
              <a:rPr lang="en-GB" dirty="0" smtClean="0"/>
              <a:t>(controlling idea)</a:t>
            </a:r>
          </a:p>
          <a:p>
            <a:pPr lvl="3"/>
            <a:r>
              <a:rPr lang="en-GB" dirty="0" smtClean="0"/>
              <a:t>Cats are also called felines. (not a Topic Sentence because it is fact and notion about the cat)</a:t>
            </a:r>
          </a:p>
          <a:p>
            <a:pPr lvl="3"/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 body sentences (supporting sentences)</a:t>
            </a:r>
          </a:p>
          <a:p>
            <a:pPr lvl="1"/>
            <a:r>
              <a:rPr lang="en-GB" dirty="0" smtClean="0"/>
              <a:t>Develops the topic sentence by giving reasons, examples, facts, statistics, and quotations.</a:t>
            </a:r>
          </a:p>
          <a:p>
            <a:pPr lvl="1"/>
            <a:r>
              <a:rPr lang="en-GB" dirty="0" smtClean="0"/>
              <a:t>Two parts :</a:t>
            </a:r>
          </a:p>
          <a:p>
            <a:pPr lvl="2"/>
            <a:r>
              <a:rPr lang="en-GB" dirty="0" smtClean="0"/>
              <a:t>Major supporting sentences – tells about the topic sentence</a:t>
            </a:r>
          </a:p>
          <a:p>
            <a:pPr lvl="2"/>
            <a:r>
              <a:rPr lang="en-GB" dirty="0" smtClean="0"/>
              <a:t>Minor supporting sentences – tells about the major supporting sentences.</a:t>
            </a:r>
          </a:p>
          <a:p>
            <a:pPr lvl="1"/>
            <a:r>
              <a:rPr lang="en-GB" dirty="0" smtClean="0"/>
              <a:t>Example :</a:t>
            </a:r>
            <a:endParaRPr lang="en-GB" dirty="0" smtClean="0"/>
          </a:p>
          <a:p>
            <a:pPr lvl="2"/>
            <a:r>
              <a:rPr lang="en-GB" dirty="0" smtClean="0"/>
              <a:t>We need to have several skills that can help us to focus on freeways. (major)</a:t>
            </a:r>
          </a:p>
          <a:p>
            <a:pPr lvl="2"/>
            <a:r>
              <a:rPr lang="en-GB" dirty="0" smtClean="0"/>
              <a:t>One of the skills is wheel-controlled. (minor)</a:t>
            </a:r>
            <a:endParaRPr lang="en-GB" dirty="0" smtClean="0"/>
          </a:p>
          <a:p>
            <a:pPr lvl="2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The concluding sentence</a:t>
            </a:r>
          </a:p>
          <a:p>
            <a:pPr lvl="1"/>
            <a:r>
              <a:rPr lang="en-GB" dirty="0" smtClean="0"/>
              <a:t>Is generally a restatement of the topic sentence.</a:t>
            </a:r>
          </a:p>
          <a:p>
            <a:pPr lvl="1"/>
            <a:r>
              <a:rPr lang="en-GB" dirty="0" smtClean="0"/>
              <a:t>It may not be possible to restate the topic itself, but it is always to restate the controlling idea.</a:t>
            </a:r>
          </a:p>
          <a:p>
            <a:pPr lvl="1"/>
            <a:r>
              <a:rPr lang="en-GB" dirty="0" smtClean="0"/>
              <a:t>Signals the end of the paragraph and leaves the reader with important points to remember.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Unity &amp; Coherence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Unity </a:t>
            </a:r>
          </a:p>
          <a:p>
            <a:pPr lvl="1"/>
            <a:r>
              <a:rPr lang="en-GB" dirty="0" smtClean="0"/>
              <a:t>discusses one and only one main idea from beginning to end of the same paragraph.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Coherence</a:t>
            </a:r>
            <a:endParaRPr lang="en-GB" dirty="0" smtClean="0"/>
          </a:p>
          <a:p>
            <a:pPr lvl="1"/>
            <a:r>
              <a:rPr lang="en-GB" dirty="0" smtClean="0"/>
              <a:t>Shows the connection between the sentences in the paragraph.</a:t>
            </a:r>
          </a:p>
          <a:p>
            <a:pPr lvl="1"/>
            <a:r>
              <a:rPr lang="en-GB" dirty="0" smtClean="0"/>
              <a:t>Paragraph is easy to read and understand.</a:t>
            </a:r>
          </a:p>
          <a:p>
            <a:endParaRPr lang="en-GB" dirty="0" smtClean="0"/>
          </a:p>
          <a:p>
            <a:r>
              <a:rPr lang="en-GB" dirty="0" smtClean="0"/>
              <a:t>Cohesion</a:t>
            </a:r>
          </a:p>
          <a:p>
            <a:pPr lvl="1"/>
            <a:r>
              <a:rPr lang="en-GB" dirty="0" smtClean="0"/>
              <a:t>The methods of connecting sentences by several devices such as :</a:t>
            </a:r>
          </a:p>
          <a:p>
            <a:pPr lvl="2"/>
            <a:r>
              <a:rPr lang="en-GB" dirty="0" smtClean="0"/>
              <a:t>Linking words – however, therefore, but, then, etc.</a:t>
            </a:r>
          </a:p>
          <a:p>
            <a:pPr lvl="2"/>
            <a:r>
              <a:rPr lang="en-GB" dirty="0" smtClean="0"/>
              <a:t>Personal pronouns – he, she, it, they, etc.</a:t>
            </a:r>
          </a:p>
          <a:p>
            <a:pPr lvl="2"/>
            <a:r>
              <a:rPr lang="en-GB" dirty="0" smtClean="0"/>
              <a:t>Definite articles – the </a:t>
            </a:r>
          </a:p>
          <a:p>
            <a:pPr lvl="2"/>
            <a:r>
              <a:rPr lang="en-GB" dirty="0" smtClean="0"/>
              <a:t>Demonstrative pronouns – this, that, these, and those</a:t>
            </a:r>
          </a:p>
          <a:p>
            <a:pPr lvl="2"/>
            <a:r>
              <a:rPr lang="en-GB" dirty="0" smtClean="0"/>
              <a:t>Synonyms  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4 ways to achieve coherence</a:t>
            </a:r>
          </a:p>
          <a:p>
            <a:pPr lvl="1"/>
            <a:r>
              <a:rPr lang="en-GB" dirty="0" smtClean="0"/>
              <a:t>Repeat key nouns</a:t>
            </a:r>
          </a:p>
          <a:p>
            <a:pPr lvl="1"/>
            <a:r>
              <a:rPr lang="en-GB" dirty="0" smtClean="0"/>
              <a:t>Use consistent pronouns</a:t>
            </a:r>
          </a:p>
          <a:p>
            <a:pPr lvl="1"/>
            <a:r>
              <a:rPr lang="en-GB" dirty="0" smtClean="0"/>
              <a:t>Use transition signals to link ideas</a:t>
            </a:r>
          </a:p>
          <a:p>
            <a:pPr lvl="1"/>
            <a:r>
              <a:rPr lang="en-GB" dirty="0" smtClean="0"/>
              <a:t>Arrange your ideas in </a:t>
            </a:r>
            <a:r>
              <a:rPr lang="en-GB" smtClean="0"/>
              <a:t>logical order.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</TotalTime>
  <Words>312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Organization of Paragraphs</vt:lpstr>
      <vt:lpstr>Slide 2</vt:lpstr>
      <vt:lpstr>Slide 3</vt:lpstr>
      <vt:lpstr>Slide 4</vt:lpstr>
      <vt:lpstr>Unity &amp; Coherence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of Paragraphs</dc:title>
  <dc:creator>Buckrie</dc:creator>
  <cp:lastModifiedBy>Buckrie</cp:lastModifiedBy>
  <cp:revision>3</cp:revision>
  <dcterms:created xsi:type="dcterms:W3CDTF">2011-12-23T08:32:46Z</dcterms:created>
  <dcterms:modified xsi:type="dcterms:W3CDTF">2011-12-23T09:00:09Z</dcterms:modified>
</cp:coreProperties>
</file>